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5" r:id="rId22"/>
    <p:sldId id="287" r:id="rId23"/>
    <p:sldId id="27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74" r:id="rId46"/>
    <p:sldId id="275" r:id="rId47"/>
    <p:sldId id="276" r:id="rId48"/>
    <p:sldId id="277" r:id="rId49"/>
    <p:sldId id="278" r:id="rId50"/>
  </p:sldIdLst>
  <p:sldSz cx="7556500" cy="10680700"/>
  <p:notesSz cx="7556500" cy="10680700"/>
  <p:embeddedFontLst>
    <p:embeddedFont>
      <p:font typeface="EFWDSD+NanumGothicBold" panose="020B0600000101010101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MTTESP+NanumGothicBold" panose="020B0600000101010101" charset="-127"/>
      <p:regular r:id="rId56"/>
    </p:embeddedFont>
    <p:embeddedFont>
      <p:font typeface="IHPDMS+NanumGothic" panose="020B0600000101010101" charset="-127"/>
      <p:regular r:id="rId57"/>
    </p:embeddedFont>
    <p:embeddedFont>
      <p:font typeface="맑은 고딕" panose="020B0503020000020004" pitchFamily="50" charset="-127"/>
      <p:regular r:id="rId54"/>
      <p:bold r:id="rId55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LUOGFN+NanumGothic" panose="020B0600000101010101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92" autoAdjust="0"/>
  </p:normalViewPr>
  <p:slideViewPr>
    <p:cSldViewPr>
      <p:cViewPr>
        <p:scale>
          <a:sx n="100" d="100"/>
          <a:sy n="100" d="100"/>
        </p:scale>
        <p:origin x="2346" y="-21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1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3.45.67.89:8080/Kmarke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faq/view.do?group=faq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qna/view.do?group=qna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cs.go.kr/index.d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320" y="3402710"/>
            <a:ext cx="5770752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464" y="2590038"/>
            <a:ext cx="5761608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8842" y="2823210"/>
            <a:ext cx="287464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n-ea"/>
                <a:cs typeface="MTTESP+NanumGothicBold"/>
              </a:rPr>
              <a:t>Ver 1.2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5627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2022.12.2</a:t>
            </a: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8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6822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66784" y="8881778"/>
            <a:ext cx="23787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김철학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김동근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LUOGFN+NanumGothic"/>
              </a:rPr>
              <a:t>윤사랑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임민지</a:t>
            </a:r>
            <a:endParaRPr sz="1200" dirty="0">
              <a:solidFill>
                <a:srgbClr val="000000"/>
              </a:solidFill>
              <a:latin typeface="+mn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166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03" y="3425944"/>
            <a:ext cx="4667250" cy="5867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167688" y="1768602"/>
            <a:ext cx="5479745" cy="1435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04" y="1094994"/>
            <a:ext cx="1954133" cy="65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  <a:p>
            <a:pPr marL="126491" marR="0">
              <a:lnSpc>
                <a:spcPts val="1145"/>
              </a:lnSpc>
              <a:spcBef>
                <a:spcPts val="619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</a:p>
          <a:p>
            <a:pPr marL="251459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9850" y="1824989"/>
            <a:ext cx="368046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버전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1.0</a:t>
            </a:r>
          </a:p>
          <a:p>
            <a:pPr marL="21336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1.1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1.2</a:t>
            </a:r>
          </a:p>
          <a:p>
            <a:pPr marL="21336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1.3</a:t>
            </a:r>
          </a:p>
          <a:p>
            <a:pPr marL="21336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60117" y="1824989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변경일자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1954" y="1824989"/>
            <a:ext cx="415518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page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88128" y="1824989"/>
            <a:ext cx="36804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94221" y="1824989"/>
            <a:ext cx="476250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작성자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6485" y="2062734"/>
            <a:ext cx="789508" cy="1123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2022-12-05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2022-12-07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2022-12-08</a:t>
            </a:r>
          </a:p>
          <a:p>
            <a:pPr marL="0" marR="0">
              <a:lnSpc>
                <a:spcPts val="1034"/>
              </a:lnSpc>
              <a:spcBef>
                <a:spcPts val="88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2022-12-14</a:t>
            </a:r>
          </a:p>
          <a:p>
            <a:pPr marL="0" marR="0">
              <a:lnSpc>
                <a:spcPts val="1034"/>
              </a:lnSpc>
              <a:spcBef>
                <a:spcPts val="84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93542" y="2062734"/>
            <a:ext cx="193890" cy="408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94227" y="2062734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최초작성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94227" y="2302001"/>
            <a:ext cx="219100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메인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회원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2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설명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93542" y="2539746"/>
            <a:ext cx="83431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4-1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94227" y="2539746"/>
            <a:ext cx="112115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93542" y="2777489"/>
            <a:ext cx="2692400" cy="40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5-5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5-14</a:t>
            </a:r>
            <a:r>
              <a:rPr sz="900" spc="91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5-15</a:t>
            </a:r>
            <a:r>
              <a:rPr sz="900" spc="342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  <a:r>
              <a:rPr sz="900" spc="19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답변</a:t>
            </a:r>
            <a:r>
              <a:rPr sz="900" spc="20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view</a:t>
            </a:r>
            <a:r>
              <a:rPr sz="900" spc="17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3478362"/>
            <a:ext cx="2816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</a:t>
            </a:r>
            <a:r>
              <a:rPr sz="10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 Information Architecture)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43221" y="3586333"/>
            <a:ext cx="212627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088001" y="3586333"/>
            <a:ext cx="1602105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프로젝트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구조에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맞게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67866" y="3965186"/>
            <a:ext cx="560233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Kmarket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25547" y="3965186"/>
            <a:ext cx="368807" cy="1207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회원</a:t>
            </a:r>
          </a:p>
          <a:p>
            <a:pPr marL="0" marR="0">
              <a:lnSpc>
                <a:spcPts val="1069"/>
              </a:lnSpc>
              <a:spcBef>
                <a:spcPts val="7016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상품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45103" y="3965186"/>
            <a:ext cx="458723" cy="47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로그인</a:t>
            </a:r>
          </a:p>
          <a:p>
            <a:pPr marL="1523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약관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46627" y="457021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회원가입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39007" y="4998458"/>
            <a:ext cx="565403" cy="1382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상품목록</a:t>
            </a:r>
          </a:p>
          <a:p>
            <a:pPr marL="3047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상품보기</a:t>
            </a:r>
          </a:p>
          <a:p>
            <a:pPr marL="3047" marR="0">
              <a:lnSpc>
                <a:spcPts val="1069"/>
              </a:lnSpc>
              <a:spcBef>
                <a:spcPts val="132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장바구니</a:t>
            </a:r>
          </a:p>
          <a:p>
            <a:pPr marL="4571" marR="0">
              <a:lnSpc>
                <a:spcPts val="1069"/>
              </a:lnSpc>
              <a:spcBef>
                <a:spcPts val="127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주문하기</a:t>
            </a:r>
          </a:p>
          <a:p>
            <a:pPr marL="0" marR="0">
              <a:lnSpc>
                <a:spcPts val="1069"/>
              </a:lnSpc>
              <a:spcBef>
                <a:spcPts val="1342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주문완료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6560" y="6359644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623439" y="6632440"/>
            <a:ext cx="560831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고객센터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46627" y="663396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공지사항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96560" y="6632440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42054" y="6995152"/>
            <a:ext cx="76504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자주묻는질문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88940" y="6996677"/>
            <a:ext cx="356616" cy="46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46627" y="7655045"/>
            <a:ext cx="563879" cy="483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문의하기</a:t>
            </a:r>
          </a:p>
          <a:p>
            <a:pPr marL="0" marR="0">
              <a:lnSpc>
                <a:spcPts val="1069"/>
              </a:lnSpc>
              <a:spcBef>
                <a:spcPts val="1319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996560" y="7645640"/>
            <a:ext cx="361188" cy="782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4572" marR="0">
              <a:lnSpc>
                <a:spcPts val="1069"/>
              </a:lnSpc>
              <a:spcBef>
                <a:spcPts val="1345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  <a:p>
            <a:pPr marL="4572" marR="0">
              <a:lnSpc>
                <a:spcPts val="1069"/>
              </a:lnSpc>
              <a:spcBef>
                <a:spcPts val="130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쓰기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723134" y="9119433"/>
            <a:ext cx="356615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7" name="object 26"/>
          <p:cNvSpPr txBox="1"/>
          <p:nvPr/>
        </p:nvSpPr>
        <p:spPr>
          <a:xfrm>
            <a:off x="2682504" y="8608268"/>
            <a:ext cx="560831" cy="128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FFFFFF"/>
                </a:solidFill>
                <a:latin typeface="Malgun Gothic"/>
                <a:cs typeface="Malgun Gothic"/>
              </a:rPr>
              <a:t>관리자</a:t>
            </a:r>
            <a:endParaRPr sz="800" b="1" dirty="0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3749470" y="8624692"/>
            <a:ext cx="563879" cy="41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상품</a:t>
            </a:r>
            <a:endParaRPr lang="en-US" altLang="ko-KR" sz="800" b="1" dirty="0" smtClean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 err="1" smtClean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5003778" y="8616010"/>
            <a:ext cx="35661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관리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등록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41196" y="1091397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164" y="1310853"/>
            <a:ext cx="78522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4" y="1811958"/>
            <a:ext cx="6056188" cy="577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6164" y="1310853"/>
            <a:ext cx="8076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53209"/>
              </p:ext>
            </p:extLst>
          </p:nvPr>
        </p:nvGraphicFramePr>
        <p:xfrm>
          <a:off x="897930" y="2171998"/>
          <a:ext cx="5638800" cy="3867150"/>
        </p:xfrm>
        <a:graphic>
          <a:graphicData uri="http://schemas.openxmlformats.org/drawingml/2006/table">
            <a:tbl>
              <a:tblPr/>
              <a:tblGrid>
                <a:gridCol w="444723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466735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3046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1634296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km_cs_faq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km_cs_notice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km_cs_qna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km_member_point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적립포인트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km_member_terms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km_product_cart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km_product_order_item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상세 아이템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km_product_review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659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km_cs_qna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1891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2663"/>
              </p:ext>
            </p:extLst>
          </p:nvPr>
        </p:nvGraphicFramePr>
        <p:xfrm>
          <a:off x="753914" y="5628382"/>
          <a:ext cx="6057900" cy="276225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167555918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1009346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2826613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83631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70489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1378317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682438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5783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468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57997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71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2390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70796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5017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3175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494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32676"/>
                  </a:ext>
                </a:extLst>
              </a:tr>
            </a:tbl>
          </a:graphicData>
        </a:graphic>
      </p:graphicFrame>
      <p:sp>
        <p:nvSpPr>
          <p:cNvPr id="77" name="object 6"/>
          <p:cNvSpPr txBox="1"/>
          <p:nvPr/>
        </p:nvSpPr>
        <p:spPr>
          <a:xfrm>
            <a:off x="1166164" y="5268342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km_cs_faq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km_cs_notice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4" y="4385606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54733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06463"/>
              </p:ext>
            </p:extLst>
          </p:nvPr>
        </p:nvGraphicFramePr>
        <p:xfrm>
          <a:off x="753914" y="4705748"/>
          <a:ext cx="6057898" cy="5001975"/>
        </p:xfrm>
        <a:graphic>
          <a:graphicData uri="http://schemas.openxmlformats.org/drawingml/2006/table">
            <a:tbl>
              <a:tblPr/>
              <a:tblGrid>
                <a:gridCol w="677442">
                  <a:extLst>
                    <a:ext uri="{9D8B030D-6E8A-4147-A177-3AD203B41FA5}">
                      <a16:colId xmlns:a16="http://schemas.microsoft.com/office/drawing/2014/main" val="2719247368"/>
                    </a:ext>
                  </a:extLst>
                </a:gridCol>
                <a:gridCol w="836382">
                  <a:extLst>
                    <a:ext uri="{9D8B030D-6E8A-4147-A177-3AD203B41FA5}">
                      <a16:colId xmlns:a16="http://schemas.microsoft.com/office/drawing/2014/main" val="3377962210"/>
                    </a:ext>
                  </a:extLst>
                </a:gridCol>
                <a:gridCol w="792087">
                  <a:extLst>
                    <a:ext uri="{9D8B030D-6E8A-4147-A177-3AD203B41FA5}">
                      <a16:colId xmlns:a16="http://schemas.microsoft.com/office/drawing/2014/main" val="2745808249"/>
                    </a:ext>
                  </a:extLst>
                </a:gridCol>
                <a:gridCol w="1688395">
                  <a:extLst>
                    <a:ext uri="{9D8B030D-6E8A-4147-A177-3AD203B41FA5}">
                      <a16:colId xmlns:a16="http://schemas.microsoft.com/office/drawing/2014/main" val="113932728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907848115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3909952200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481515547"/>
                    </a:ext>
                  </a:extLst>
                </a:gridCol>
              </a:tblGrid>
              <a:tr h="2000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8212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630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415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79643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gender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3055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896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3643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52647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 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666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등급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골드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18911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3797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95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addr2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8985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302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ceo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대표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59443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사업자등록번호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CHAR(12)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13645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통신판매신고번호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74299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03137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46238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 휴대폰번호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31523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fax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팩스번호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922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 아이피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18836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123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62270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provLocation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제공동의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미동의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동의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31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91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km_member_point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3" y="3678690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km_member_terms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29230"/>
              </p:ext>
            </p:extLst>
          </p:nvPr>
        </p:nvGraphicFramePr>
        <p:xfrm>
          <a:off x="696764" y="1595934"/>
          <a:ext cx="6172200" cy="165735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6752002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014538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892161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7892494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3161935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95790573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52128098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9494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473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589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519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105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26752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92822"/>
              </p:ext>
            </p:extLst>
          </p:nvPr>
        </p:nvGraphicFramePr>
        <p:xfrm>
          <a:off x="696764" y="3894714"/>
          <a:ext cx="6172198" cy="1664970"/>
        </p:xfrm>
        <a:graphic>
          <a:graphicData uri="http://schemas.openxmlformats.org/drawingml/2006/table">
            <a:tbl>
              <a:tblPr/>
              <a:tblGrid>
                <a:gridCol w="1119006">
                  <a:extLst>
                    <a:ext uri="{9D8B030D-6E8A-4147-A177-3AD203B41FA5}">
                      <a16:colId xmlns:a16="http://schemas.microsoft.com/office/drawing/2014/main" val="4104333873"/>
                    </a:ext>
                  </a:extLst>
                </a:gridCol>
                <a:gridCol w="1166122">
                  <a:extLst>
                    <a:ext uri="{9D8B030D-6E8A-4147-A177-3AD203B41FA5}">
                      <a16:colId xmlns:a16="http://schemas.microsoft.com/office/drawing/2014/main" val="2501859083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768791250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206295009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971215522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1575505916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302013234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65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22768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privacy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취급방침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674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location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2745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finance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전자금융거래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0531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tax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세금납부약관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9665"/>
                  </a:ext>
                </a:extLst>
              </a:tr>
            </a:tbl>
          </a:graphicData>
        </a:graphic>
      </p:graphicFrame>
      <p:sp>
        <p:nvSpPr>
          <p:cNvPr id="8" name="object 6"/>
          <p:cNvSpPr txBox="1"/>
          <p:nvPr/>
        </p:nvSpPr>
        <p:spPr>
          <a:xfrm>
            <a:off x="1166165" y="619682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km_product_cate1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732"/>
              </p:ext>
            </p:extLst>
          </p:nvPr>
        </p:nvGraphicFramePr>
        <p:xfrm>
          <a:off x="694110" y="6492478"/>
          <a:ext cx="6174853" cy="828675"/>
        </p:xfrm>
        <a:graphic>
          <a:graphicData uri="http://schemas.openxmlformats.org/drawingml/2006/table">
            <a:tbl>
              <a:tblPr/>
              <a:tblGrid>
                <a:gridCol w="844906">
                  <a:extLst>
                    <a:ext uri="{9D8B030D-6E8A-4147-A177-3AD203B41FA5}">
                      <a16:colId xmlns:a16="http://schemas.microsoft.com/office/drawing/2014/main" val="1134508822"/>
                    </a:ext>
                  </a:extLst>
                </a:gridCol>
                <a:gridCol w="1126542">
                  <a:extLst>
                    <a:ext uri="{9D8B030D-6E8A-4147-A177-3AD203B41FA5}">
                      <a16:colId xmlns:a16="http://schemas.microsoft.com/office/drawing/2014/main" val="1294285954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1326566726"/>
                    </a:ext>
                  </a:extLst>
                </a:gridCol>
                <a:gridCol w="834344">
                  <a:extLst>
                    <a:ext uri="{9D8B030D-6E8A-4147-A177-3AD203B41FA5}">
                      <a16:colId xmlns:a16="http://schemas.microsoft.com/office/drawing/2014/main" val="3288847581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3550489821"/>
                    </a:ext>
                  </a:extLst>
                </a:gridCol>
                <a:gridCol w="633679">
                  <a:extLst>
                    <a:ext uri="{9D8B030D-6E8A-4147-A177-3AD203B41FA5}">
                      <a16:colId xmlns:a16="http://schemas.microsoft.com/office/drawing/2014/main" val="2486306354"/>
                    </a:ext>
                  </a:extLst>
                </a:gridCol>
                <a:gridCol w="876590">
                  <a:extLst>
                    <a:ext uri="{9D8B030D-6E8A-4147-A177-3AD203B41FA5}">
                      <a16:colId xmlns:a16="http://schemas.microsoft.com/office/drawing/2014/main" val="3066258478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88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64833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c1Name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72081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51214"/>
              </p:ext>
            </p:extLst>
          </p:nvPr>
        </p:nvGraphicFramePr>
        <p:xfrm>
          <a:off x="694110" y="8041752"/>
          <a:ext cx="6174852" cy="1093156"/>
        </p:xfrm>
        <a:graphic>
          <a:graphicData uri="http://schemas.openxmlformats.org/drawingml/2006/table">
            <a:tbl>
              <a:tblPr/>
              <a:tblGrid>
                <a:gridCol w="995910">
                  <a:extLst>
                    <a:ext uri="{9D8B030D-6E8A-4147-A177-3AD203B41FA5}">
                      <a16:colId xmlns:a16="http://schemas.microsoft.com/office/drawing/2014/main" val="258033109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60789431"/>
                    </a:ext>
                  </a:extLst>
                </a:gridCol>
                <a:gridCol w="941570">
                  <a:extLst>
                    <a:ext uri="{9D8B030D-6E8A-4147-A177-3AD203B41FA5}">
                      <a16:colId xmlns:a16="http://schemas.microsoft.com/office/drawing/2014/main" val="1246577263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42505771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32261662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2157157098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567344384"/>
                    </a:ext>
                  </a:extLst>
                </a:gridCol>
              </a:tblGrid>
              <a:tr h="2732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69345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67228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682646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c2Name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이름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50265"/>
                  </a:ext>
                </a:extLst>
              </a:tr>
            </a:tbl>
          </a:graphicData>
        </a:graphic>
      </p:graphicFrame>
      <p:sp>
        <p:nvSpPr>
          <p:cNvPr id="12" name="object 6"/>
          <p:cNvSpPr txBox="1"/>
          <p:nvPr/>
        </p:nvSpPr>
        <p:spPr>
          <a:xfrm>
            <a:off x="1166165" y="768150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km_product_cate2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284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35421"/>
              </p:ext>
            </p:extLst>
          </p:nvPr>
        </p:nvGraphicFramePr>
        <p:xfrm>
          <a:off x="465882" y="1523926"/>
          <a:ext cx="6518140" cy="6179578"/>
        </p:xfrm>
        <a:graphic>
          <a:graphicData uri="http://schemas.openxmlformats.org/drawingml/2006/table">
            <a:tbl>
              <a:tblPr/>
              <a:tblGrid>
                <a:gridCol w="963022">
                  <a:extLst>
                    <a:ext uri="{9D8B030D-6E8A-4147-A177-3AD203B41FA5}">
                      <a16:colId xmlns:a16="http://schemas.microsoft.com/office/drawing/2014/main" val="2765849692"/>
                    </a:ext>
                  </a:extLst>
                </a:gridCol>
                <a:gridCol w="881926">
                  <a:extLst>
                    <a:ext uri="{9D8B030D-6E8A-4147-A177-3AD203B41FA5}">
                      <a16:colId xmlns:a16="http://schemas.microsoft.com/office/drawing/2014/main" val="27841738"/>
                    </a:ext>
                  </a:extLst>
                </a:gridCol>
                <a:gridCol w="740007">
                  <a:extLst>
                    <a:ext uri="{9D8B030D-6E8A-4147-A177-3AD203B41FA5}">
                      <a16:colId xmlns:a16="http://schemas.microsoft.com/office/drawing/2014/main" val="3314453645"/>
                    </a:ext>
                  </a:extLst>
                </a:gridCol>
                <a:gridCol w="831240">
                  <a:extLst>
                    <a:ext uri="{9D8B030D-6E8A-4147-A177-3AD203B41FA5}">
                      <a16:colId xmlns:a16="http://schemas.microsoft.com/office/drawing/2014/main" val="2900524853"/>
                    </a:ext>
                  </a:extLst>
                </a:gridCol>
                <a:gridCol w="1763851">
                  <a:extLst>
                    <a:ext uri="{9D8B030D-6E8A-4147-A177-3AD203B41FA5}">
                      <a16:colId xmlns:a16="http://schemas.microsoft.com/office/drawing/2014/main" val="2833576476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1938647902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618361061"/>
                    </a:ext>
                  </a:extLst>
                </a:gridCol>
              </a:tblGrid>
              <a:tr h="2204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924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INT(10)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0770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43642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7045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prodName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511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98183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제조회사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714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seller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1995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판매가격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14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838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502505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stock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재고수량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70672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sold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7513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79909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07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score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리뷰평점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4289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06277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51894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45844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24109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detail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상세페이지 이미지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6066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status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상품상태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03381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duty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부가세 면세여부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과세상품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69923"/>
                  </a:ext>
                </a:extLst>
              </a:tr>
              <a:tr h="226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receipt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영수증 발행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발행가능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신용카드 전표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온라인 현금영수증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5404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bizType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사업자구분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 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2170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origin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원산지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상세설명참고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6136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8958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등록일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36166"/>
                  </a:ext>
                </a:extLst>
              </a:tr>
            </a:tbl>
          </a:graphicData>
        </a:graphic>
      </p:graphicFrame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761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km_product_cart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65781"/>
              </p:ext>
            </p:extLst>
          </p:nvPr>
        </p:nvGraphicFramePr>
        <p:xfrm>
          <a:off x="393874" y="1379910"/>
          <a:ext cx="6797673" cy="2914162"/>
        </p:xfrm>
        <a:graphic>
          <a:graphicData uri="http://schemas.openxmlformats.org/drawingml/2006/table">
            <a:tbl>
              <a:tblPr/>
              <a:tblGrid>
                <a:gridCol w="1608702">
                  <a:extLst>
                    <a:ext uri="{9D8B030D-6E8A-4147-A177-3AD203B41FA5}">
                      <a16:colId xmlns:a16="http://schemas.microsoft.com/office/drawing/2014/main" val="2296858046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2196954898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169104550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831994355"/>
                    </a:ext>
                  </a:extLst>
                </a:gridCol>
                <a:gridCol w="1161169">
                  <a:extLst>
                    <a:ext uri="{9D8B030D-6E8A-4147-A177-3AD203B41FA5}">
                      <a16:colId xmlns:a16="http://schemas.microsoft.com/office/drawing/2014/main" val="1440406818"/>
                    </a:ext>
                  </a:extLst>
                </a:gridCol>
                <a:gridCol w="834590">
                  <a:extLst>
                    <a:ext uri="{9D8B030D-6E8A-4147-A177-3AD203B41FA5}">
                      <a16:colId xmlns:a16="http://schemas.microsoft.com/office/drawing/2014/main" val="518835319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464957634"/>
                    </a:ext>
                  </a:extLst>
                </a:gridCol>
              </a:tblGrid>
              <a:tr h="2630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0078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675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6162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31590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82175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84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66592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00627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073228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전체주문금액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8477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4775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66874"/>
              </p:ext>
            </p:extLst>
          </p:nvPr>
        </p:nvGraphicFramePr>
        <p:xfrm>
          <a:off x="393874" y="5124326"/>
          <a:ext cx="6797673" cy="4620294"/>
        </p:xfrm>
        <a:graphic>
          <a:graphicData uri="http://schemas.openxmlformats.org/drawingml/2006/table">
            <a:tbl>
              <a:tblPr/>
              <a:tblGrid>
                <a:gridCol w="1121144">
                  <a:extLst>
                    <a:ext uri="{9D8B030D-6E8A-4147-A177-3AD203B41FA5}">
                      <a16:colId xmlns:a16="http://schemas.microsoft.com/office/drawing/2014/main" val="3530464823"/>
                    </a:ext>
                  </a:extLst>
                </a:gridCol>
                <a:gridCol w="873312">
                  <a:extLst>
                    <a:ext uri="{9D8B030D-6E8A-4147-A177-3AD203B41FA5}">
                      <a16:colId xmlns:a16="http://schemas.microsoft.com/office/drawing/2014/main" val="3915036517"/>
                    </a:ext>
                  </a:extLst>
                </a:gridCol>
                <a:gridCol w="896915">
                  <a:extLst>
                    <a:ext uri="{9D8B030D-6E8A-4147-A177-3AD203B41FA5}">
                      <a16:colId xmlns:a16="http://schemas.microsoft.com/office/drawing/2014/main" val="2475988935"/>
                    </a:ext>
                  </a:extLst>
                </a:gridCol>
                <a:gridCol w="1215556">
                  <a:extLst>
                    <a:ext uri="{9D8B030D-6E8A-4147-A177-3AD203B41FA5}">
                      <a16:colId xmlns:a16="http://schemas.microsoft.com/office/drawing/2014/main" val="2940604001"/>
                    </a:ext>
                  </a:extLst>
                </a:gridCol>
                <a:gridCol w="1132946">
                  <a:extLst>
                    <a:ext uri="{9D8B030D-6E8A-4147-A177-3AD203B41FA5}">
                      <a16:colId xmlns:a16="http://schemas.microsoft.com/office/drawing/2014/main" val="381683921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01783475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82182103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57890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08330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회원 아이디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6624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077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9054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ordDiscount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 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8238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ordDelivery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3320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95967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usedPoint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082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ordTotPrice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전체결제금액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9416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recipName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0730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recipHp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휴대폰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893227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recipZip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우편번호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6106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9596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494022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ordPayment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결제방법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하단참조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0401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ordComplete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결제완료여부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4732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날짜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63366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6164" y="476428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26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7479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km_product_order_item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4196" y="4908302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km_product_review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3350"/>
              </p:ext>
            </p:extLst>
          </p:nvPr>
        </p:nvGraphicFramePr>
        <p:xfrm>
          <a:off x="609897" y="1454869"/>
          <a:ext cx="6264695" cy="2486025"/>
        </p:xfrm>
        <a:graphic>
          <a:graphicData uri="http://schemas.openxmlformats.org/drawingml/2006/table">
            <a:tbl>
              <a:tblPr/>
              <a:tblGrid>
                <a:gridCol w="152375">
                  <a:extLst>
                    <a:ext uri="{9D8B030D-6E8A-4147-A177-3AD203B41FA5}">
                      <a16:colId xmlns:a16="http://schemas.microsoft.com/office/drawing/2014/main" val="1134878534"/>
                    </a:ext>
                  </a:extLst>
                </a:gridCol>
                <a:gridCol w="844989">
                  <a:extLst>
                    <a:ext uri="{9D8B030D-6E8A-4147-A177-3AD203B41FA5}">
                      <a16:colId xmlns:a16="http://schemas.microsoft.com/office/drawing/2014/main" val="1930610275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794099124"/>
                    </a:ext>
                  </a:extLst>
                </a:gridCol>
                <a:gridCol w="696076">
                  <a:extLst>
                    <a:ext uri="{9D8B030D-6E8A-4147-A177-3AD203B41FA5}">
                      <a16:colId xmlns:a16="http://schemas.microsoft.com/office/drawing/2014/main" val="331868078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27042394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874699353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08184167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65012843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04998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26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09383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상품수량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3371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상품가격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96224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0271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5620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7022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31326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47000"/>
              </p:ext>
            </p:extLst>
          </p:nvPr>
        </p:nvGraphicFramePr>
        <p:xfrm>
          <a:off x="825921" y="5196334"/>
          <a:ext cx="6048671" cy="2209800"/>
        </p:xfrm>
        <a:graphic>
          <a:graphicData uri="http://schemas.openxmlformats.org/drawingml/2006/table">
            <a:tbl>
              <a:tblPr/>
              <a:tblGrid>
                <a:gridCol w="519906">
                  <a:extLst>
                    <a:ext uri="{9D8B030D-6E8A-4147-A177-3AD203B41FA5}">
                      <a16:colId xmlns:a16="http://schemas.microsoft.com/office/drawing/2014/main" val="1631185758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304814882"/>
                    </a:ext>
                  </a:extLst>
                </a:gridCol>
                <a:gridCol w="963730">
                  <a:extLst>
                    <a:ext uri="{9D8B030D-6E8A-4147-A177-3AD203B41FA5}">
                      <a16:colId xmlns:a16="http://schemas.microsoft.com/office/drawing/2014/main" val="1785901171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996350930"/>
                    </a:ext>
                  </a:extLst>
                </a:gridCol>
                <a:gridCol w="1217343">
                  <a:extLst>
                    <a:ext uri="{9D8B030D-6E8A-4147-A177-3AD203B41FA5}">
                      <a16:colId xmlns:a16="http://schemas.microsoft.com/office/drawing/2014/main" val="1900166337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167947294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45334991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653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4076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05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3967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99229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rating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평가등급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5906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73357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75802"/>
              </p:ext>
            </p:extLst>
          </p:nvPr>
        </p:nvGraphicFramePr>
        <p:xfrm>
          <a:off x="825922" y="1379910"/>
          <a:ext cx="5930900" cy="66675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1358375598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037404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695360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55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65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152"/>
                  </a:ext>
                </a:extLst>
              </a:tr>
              <a:tr h="190500"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6286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174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2851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875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1764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7479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547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25559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149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3811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784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9325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답변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33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7295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controller.admin.product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상품관리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7946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상품등록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66649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447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7453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5603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929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445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499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7291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925025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controller.member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CheckUidController.java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확인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71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EmailAuthController.java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0171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53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653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LogoutController.java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423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65033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858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43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07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70654" y="1534881"/>
            <a:ext cx="134123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000" b="1" spc="194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03461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89527" y="1752813"/>
            <a:ext cx="2707712" cy="620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1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spc="-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..............................18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.............................................18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8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-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1864" y="1822917"/>
            <a:ext cx="2689120" cy="1276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목표</a:t>
            </a:r>
            <a:r>
              <a:rPr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70654" y="2627589"/>
            <a:ext cx="56569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000" b="1" spc="19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08069" y="2845520"/>
            <a:ext cx="2689171" cy="403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4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..................20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소감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  <a:r>
              <a:rPr sz="1000" spc="-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704" y="3351870"/>
            <a:ext cx="74374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70654" y="3460074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참고문헌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1864" y="3571326"/>
            <a:ext cx="2689120" cy="401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4704" y="4226646"/>
            <a:ext cx="16396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1864" y="4444578"/>
            <a:ext cx="2689120" cy="1058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  <a:r>
              <a:rPr sz="1000" spc="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..........................5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(WBS)...............................6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Chart)..........................8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4704" y="5755472"/>
            <a:ext cx="14005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1864" y="5974928"/>
            <a:ext cx="2689120" cy="3242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....................9</a:t>
            </a:r>
          </a:p>
          <a:p>
            <a:pPr marL="118872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  <a:r>
              <a:rPr sz="1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..........................9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(IA)................................9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..................12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  <a:r>
              <a:rPr sz="1000" spc="-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  <a:r>
              <a:rPr sz="10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.............................13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.....................................15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클랙스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1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4.3.2) View</a:t>
            </a:r>
            <a:r>
              <a:rPr sz="1000" spc="18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.................................13</a:t>
            </a:r>
          </a:p>
          <a:p>
            <a:pPr marL="0" marR="0">
              <a:lnSpc>
                <a:spcPts val="1145"/>
              </a:lnSpc>
              <a:spcBef>
                <a:spcPts val="57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...........................................16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4.4.1) API</a:t>
            </a:r>
            <a:r>
              <a:rPr sz="1000" spc="20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spc="14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  <a:r>
              <a:rPr sz="1000" spc="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.......................................17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78052"/>
              </p:ext>
            </p:extLst>
          </p:nvPr>
        </p:nvGraphicFramePr>
        <p:xfrm>
          <a:off x="825922" y="1307916"/>
          <a:ext cx="5930899" cy="5291224"/>
        </p:xfrm>
        <a:graphic>
          <a:graphicData uri="http://schemas.openxmlformats.org/drawingml/2006/table">
            <a:tbl>
              <a:tblPr/>
              <a:tblGrid>
                <a:gridCol w="1625599">
                  <a:extLst>
                    <a:ext uri="{9D8B030D-6E8A-4147-A177-3AD203B41FA5}">
                      <a16:colId xmlns:a16="http://schemas.microsoft.com/office/drawing/2014/main" val="351795663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102715498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503912678"/>
                    </a:ext>
                  </a:extLst>
                </a:gridCol>
              </a:tblGrid>
              <a:tr h="182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3783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678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11117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DeleteCartController.java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4150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288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ProductCompleteController.java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화면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167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ProductListController.java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92860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097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ProductViewController.java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보기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17901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테이블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4979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70531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작은 테이블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5296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03438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DBHelper.java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접근용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98864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문장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783850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EncodingFilter.java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UTF-8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인코딩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49315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확인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65224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0631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7524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34354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78985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CartVO.java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9555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CsArticleVO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1613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16989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NavCateVO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022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484396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4375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57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7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2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View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3245"/>
              </p:ext>
            </p:extLst>
          </p:nvPr>
        </p:nvGraphicFramePr>
        <p:xfrm>
          <a:off x="1041844" y="1523926"/>
          <a:ext cx="5144389" cy="7101435"/>
        </p:xfrm>
        <a:graphic>
          <a:graphicData uri="http://schemas.openxmlformats.org/drawingml/2006/table">
            <a:tbl>
              <a:tblPr/>
              <a:tblGrid>
                <a:gridCol w="524208">
                  <a:extLst>
                    <a:ext uri="{9D8B030D-6E8A-4147-A177-3AD203B41FA5}">
                      <a16:colId xmlns:a16="http://schemas.microsoft.com/office/drawing/2014/main" val="2466862043"/>
                    </a:ext>
                  </a:extLst>
                </a:gridCol>
                <a:gridCol w="536122">
                  <a:extLst>
                    <a:ext uri="{9D8B030D-6E8A-4147-A177-3AD203B41FA5}">
                      <a16:colId xmlns:a16="http://schemas.microsoft.com/office/drawing/2014/main" val="4185404094"/>
                    </a:ext>
                  </a:extLst>
                </a:gridCol>
                <a:gridCol w="1050799">
                  <a:extLst>
                    <a:ext uri="{9D8B030D-6E8A-4147-A177-3AD203B41FA5}">
                      <a16:colId xmlns:a16="http://schemas.microsoft.com/office/drawing/2014/main" val="368759396"/>
                    </a:ext>
                  </a:extLst>
                </a:gridCol>
                <a:gridCol w="481260">
                  <a:extLst>
                    <a:ext uri="{9D8B030D-6E8A-4147-A177-3AD203B41FA5}">
                      <a16:colId xmlns:a16="http://schemas.microsoft.com/office/drawing/2014/main" val="17522005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46254490"/>
                    </a:ext>
                  </a:extLst>
                </a:gridCol>
                <a:gridCol w="1759912">
                  <a:extLst>
                    <a:ext uri="{9D8B030D-6E8A-4147-A177-3AD203B41FA5}">
                      <a16:colId xmlns:a16="http://schemas.microsoft.com/office/drawing/2014/main" val="2430810163"/>
                    </a:ext>
                  </a:extLst>
                </a:gridCol>
              </a:tblGrid>
              <a:tr h="207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4depth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71288"/>
                  </a:ext>
                </a:extLst>
              </a:tr>
              <a:tr h="207589">
                <a:tc rowSpan="3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webapp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1370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0126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58008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94593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4770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398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243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05566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88243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답변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3105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1748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현황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16769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722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66460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942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65644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6531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46702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594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008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write.jsp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1089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79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490712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48115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83148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5255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059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267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주문완료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1361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12283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상품주문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57638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상세보기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3179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45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50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API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3769"/>
              </p:ext>
            </p:extLst>
          </p:nvPr>
        </p:nvGraphicFramePr>
        <p:xfrm>
          <a:off x="753914" y="1307902"/>
          <a:ext cx="5976664" cy="8458450"/>
        </p:xfrm>
        <a:graphic>
          <a:graphicData uri="http://schemas.openxmlformats.org/drawingml/2006/table">
            <a:tbl>
              <a:tblPr/>
              <a:tblGrid>
                <a:gridCol w="709359">
                  <a:extLst>
                    <a:ext uri="{9D8B030D-6E8A-4147-A177-3AD203B41FA5}">
                      <a16:colId xmlns:a16="http://schemas.microsoft.com/office/drawing/2014/main" val="3433875606"/>
                    </a:ext>
                  </a:extLst>
                </a:gridCol>
                <a:gridCol w="2128078">
                  <a:extLst>
                    <a:ext uri="{9D8B030D-6E8A-4147-A177-3AD203B41FA5}">
                      <a16:colId xmlns:a16="http://schemas.microsoft.com/office/drawing/2014/main" val="1045952860"/>
                    </a:ext>
                  </a:extLst>
                </a:gridCol>
                <a:gridCol w="833809">
                  <a:extLst>
                    <a:ext uri="{9D8B030D-6E8A-4147-A177-3AD203B41FA5}">
                      <a16:colId xmlns:a16="http://schemas.microsoft.com/office/drawing/2014/main" val="364399318"/>
                    </a:ext>
                  </a:extLst>
                </a:gridCol>
                <a:gridCol w="2305418">
                  <a:extLst>
                    <a:ext uri="{9D8B030D-6E8A-4147-A177-3AD203B41FA5}">
                      <a16:colId xmlns:a16="http://schemas.microsoft.com/office/drawing/2014/main" val="1988951918"/>
                    </a:ext>
                  </a:extLst>
                </a:gridCol>
              </a:tblGrid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URI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89943"/>
                  </a:ext>
                </a:extLst>
              </a:tr>
              <a:tr h="11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쇼핑몰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925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/Kmarket1/member/join.do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48187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/Kmarket1/member/signup.do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약관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12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85926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2185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8660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/Kmarket1/member/registerSeller.do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5906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65106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75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987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/Kmarket1/member/logout.do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7876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/Kmarket1/member/emailAuth.do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8139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/Kmarket1/member/CheckUid.do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검증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060924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Kmarket1/admin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13597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2992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483800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9143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검색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36926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612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34592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/Kmarket1/product/addCart.do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8278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/Kmarket1/product/deleteCart.do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1353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1762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858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/Kmarket1/product/completeOrder.do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712992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/Kmarket1/product/productComplete.do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완료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2168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/Kmarket1/cs/index.do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58551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663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20074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90416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59158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28797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7350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9893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8685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502970"/>
                  </a:ext>
                </a:extLst>
              </a:tr>
              <a:tr h="220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51361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80043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707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수청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16912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78976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4418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1919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6475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8876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33954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13860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372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0579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92554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0258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3860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2201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0043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/Kmarket1/admin/cs/qnaReply.do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38372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49479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84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57932"/>
              </p:ext>
            </p:extLst>
          </p:nvPr>
        </p:nvGraphicFramePr>
        <p:xfrm>
          <a:off x="825922" y="1595934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 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베스트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할인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 출력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049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9" y="2473751"/>
            <a:ext cx="5562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845766"/>
              </p:ext>
            </p:extLst>
          </p:nvPr>
        </p:nvGraphicFramePr>
        <p:xfrm>
          <a:off x="611820" y="1667942"/>
          <a:ext cx="6334473" cy="7863910"/>
        </p:xfrm>
        <a:graphic>
          <a:graphicData uri="http://schemas.openxmlformats.org/drawingml/2006/table">
            <a:tbl>
              <a:tblPr firstRow="1" firstCol="1" bandRow="1"/>
              <a:tblGrid>
                <a:gridCol w="684740">
                  <a:extLst>
                    <a:ext uri="{9D8B030D-6E8A-4147-A177-3AD203B41FA5}">
                      <a16:colId xmlns:a16="http://schemas.microsoft.com/office/drawing/2014/main" val="3326243653"/>
                    </a:ext>
                  </a:extLst>
                </a:gridCol>
                <a:gridCol w="5649733">
                  <a:extLst>
                    <a:ext uri="{9D8B030D-6E8A-4147-A177-3AD203B41FA5}">
                      <a16:colId xmlns:a16="http://schemas.microsoft.com/office/drawing/2014/main" val="3538332247"/>
                    </a:ext>
                  </a:extLst>
                </a:gridCol>
              </a:tblGrid>
              <a:tr h="3728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목록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291499"/>
                  </a:ext>
                </a:extLst>
              </a:tr>
              <a:tr h="3546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http://43.201.35.110:8080/Kmarket1/product/productList.do?cate1=11&amp;cate2=16&amp;option=sold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963708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582100"/>
                  </a:ext>
                </a:extLst>
              </a:tr>
              <a:tr h="6959054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16152"/>
                  </a:ext>
                </a:extLst>
              </a:tr>
            </a:tbl>
          </a:graphicData>
        </a:graphic>
      </p:graphicFrame>
      <p:pic>
        <p:nvPicPr>
          <p:cNvPr id="3073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6" y="3028147"/>
            <a:ext cx="6248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3334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76951"/>
              </p:ext>
            </p:extLst>
          </p:nvPr>
        </p:nvGraphicFramePr>
        <p:xfrm>
          <a:off x="609898" y="1667942"/>
          <a:ext cx="6447989" cy="7364880"/>
        </p:xfrm>
        <a:graphic>
          <a:graphicData uri="http://schemas.openxmlformats.org/drawingml/2006/table">
            <a:tbl>
              <a:tblPr firstRow="1" firstCol="1" bandRow="1"/>
              <a:tblGrid>
                <a:gridCol w="685479">
                  <a:extLst>
                    <a:ext uri="{9D8B030D-6E8A-4147-A177-3AD203B41FA5}">
                      <a16:colId xmlns:a16="http://schemas.microsoft.com/office/drawing/2014/main" val="4073047321"/>
                    </a:ext>
                  </a:extLst>
                </a:gridCol>
                <a:gridCol w="5762510">
                  <a:extLst>
                    <a:ext uri="{9D8B030D-6E8A-4147-A177-3AD203B41FA5}">
                      <a16:colId xmlns:a16="http://schemas.microsoft.com/office/drawing/2014/main" val="313024033"/>
                    </a:ext>
                  </a:extLst>
                </a:gridCol>
              </a:tblGrid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상세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76693"/>
                  </a:ext>
                </a:extLst>
              </a:tr>
              <a:tr h="33942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http://43.201.35.110:8080/Kmarket1/product/productView.do?cate1=13&amp;cate2=13&amp;prodNo=311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95754"/>
                  </a:ext>
                </a:extLst>
              </a:tr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상품정보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64898"/>
                  </a:ext>
                </a:extLst>
              </a:tr>
              <a:tr h="6686039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8213"/>
                  </a:ext>
                </a:extLst>
              </a:tr>
            </a:tbl>
          </a:graphicData>
        </a:graphic>
      </p:graphicFrame>
      <p:pic>
        <p:nvPicPr>
          <p:cNvPr id="21505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9" y="2616250"/>
            <a:ext cx="62007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13957"/>
              </p:ext>
            </p:extLst>
          </p:nvPr>
        </p:nvGraphicFramePr>
        <p:xfrm>
          <a:off x="969920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777466">
                  <a:extLst>
                    <a:ext uri="{9D8B030D-6E8A-4147-A177-3AD203B41FA5}">
                      <a16:colId xmlns:a16="http://schemas.microsoft.com/office/drawing/2014/main" val="1477548421"/>
                    </a:ext>
                  </a:extLst>
                </a:gridCol>
                <a:gridCol w="4912169">
                  <a:extLst>
                    <a:ext uri="{9D8B030D-6E8A-4147-A177-3AD203B41FA5}">
                      <a16:colId xmlns:a16="http://schemas.microsoft.com/office/drawing/2014/main" val="197828691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8619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http://43.201.35.110:8080/Kmarket1/product/productCart.do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80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603266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9422"/>
                  </a:ext>
                </a:extLst>
              </a:tr>
            </a:tbl>
          </a:graphicData>
        </a:graphic>
      </p:graphicFrame>
      <p:pic>
        <p:nvPicPr>
          <p:cNvPr id="20481" name="그림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" y="2694609"/>
            <a:ext cx="55911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07023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1314162000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608676254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결제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3512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http://43.201.35.110:8080/Kmarket1/product/productOrder.do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1224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36463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0057"/>
                  </a:ext>
                </a:extLst>
              </a:tr>
            </a:tbl>
          </a:graphicData>
        </a:graphic>
      </p:graphicFrame>
      <p:pic>
        <p:nvPicPr>
          <p:cNvPr id="19457" name="그림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757092"/>
            <a:ext cx="5562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70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6070"/>
              </p:ext>
            </p:extLst>
          </p:nvPr>
        </p:nvGraphicFramePr>
        <p:xfrm>
          <a:off x="969920" y="179684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90463842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40483646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완료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271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http://43.201.35.110:8080/Kmarket1/product/productComplete.do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6023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9761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91010"/>
                  </a:ext>
                </a:extLst>
              </a:tr>
            </a:tbl>
          </a:graphicData>
        </a:graphic>
      </p:graphicFrame>
      <p:pic>
        <p:nvPicPr>
          <p:cNvPr id="18434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24" y="2693712"/>
            <a:ext cx="55816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16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4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13932"/>
              </p:ext>
            </p:extLst>
          </p:nvPr>
        </p:nvGraphicFramePr>
        <p:xfrm>
          <a:off x="1041928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76993353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83086759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로그인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25607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http://43.201.35.110:8080/Kmarket1/member/login.do?success=201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939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자동로그인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8604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63011"/>
                  </a:ext>
                </a:extLst>
              </a:tr>
            </a:tbl>
          </a:graphicData>
        </a:graphic>
      </p:graphicFrame>
      <p:pic>
        <p:nvPicPr>
          <p:cNvPr id="17409" name="그림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11" y="2588693"/>
            <a:ext cx="55530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9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7" y="1524489"/>
            <a:ext cx="5457825" cy="1219200"/>
          </a:xfrm>
          <a:prstGeom prst="rect">
            <a:avLst/>
          </a:prstGeom>
        </p:spPr>
      </p:pic>
      <p:sp>
        <p:nvSpPr>
          <p:cNvPr id="5" name="object 1"/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704" y="1094994"/>
            <a:ext cx="129382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1196" y="1348953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49984" y="1624797"/>
            <a:ext cx="926571" cy="773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구분</a:t>
            </a:r>
          </a:p>
          <a:p>
            <a:pPr marL="0" marR="0">
              <a:lnSpc>
                <a:spcPts val="1145"/>
              </a:lnSpc>
              <a:spcBef>
                <a:spcPts val="12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이름</a:t>
            </a:r>
          </a:p>
          <a:p>
            <a:pPr marL="0" marR="0">
              <a:lnSpc>
                <a:spcPts val="1145"/>
              </a:lnSpc>
              <a:spcBef>
                <a:spcPts val="11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배포주소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23414" y="1624797"/>
            <a:ext cx="11661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23414" y="1920453"/>
            <a:ext cx="230054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Kmarket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종합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</a:p>
          <a:p>
            <a:pPr>
              <a:lnSpc>
                <a:spcPts val="1150"/>
              </a:lnSpc>
              <a:spcBef>
                <a:spcPts val="1166"/>
              </a:spcBef>
            </a:pPr>
            <a:r>
              <a:rPr lang="en-US" sz="1000" u="sng" dirty="0" smtClean="0">
                <a:solidFill>
                  <a:srgbClr val="0563C1"/>
                </a:solidFill>
                <a:latin typeface="LUOGFN+NanumGothic"/>
                <a:cs typeface="LUOGFN+NanumGothic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http://43.201.35.110:8080/Kmarket1</a:t>
            </a:r>
            <a:endParaRPr sz="1000" u="sng" dirty="0">
              <a:solidFill>
                <a:srgbClr val="0563C1"/>
              </a:solidFill>
              <a:latin typeface="LUOGFN+NanumGothic"/>
              <a:cs typeface="LUOGFN+NanumGothic"/>
              <a:hlinkClick r:id="rId6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>
              <a:lnSpc>
                <a:spcPts val="1145"/>
              </a:lnSpc>
              <a:spcBef>
                <a:spcPts val="117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2022.12.05 ~ 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2022.12.2</a:t>
            </a: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총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18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49984" y="2508717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개발기간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1196" y="3005541"/>
            <a:ext cx="105001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목적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6164" y="3226520"/>
            <a:ext cx="53654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HPDMS+NanumGothic"/>
                <a:cs typeface="LUOGFN+NanumGothic"/>
              </a:rPr>
              <a:t>이</a:t>
            </a:r>
            <a:r>
              <a:rPr sz="1000" spc="225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</a:t>
            </a:r>
          </a:p>
          <a:p>
            <a:pPr marL="0" marR="0">
              <a:lnSpc>
                <a:spcPts val="1145"/>
              </a:lnSpc>
              <a:spcBef>
                <a:spcPts val="647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방점을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둠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6164" y="3667338"/>
            <a:ext cx="23488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41196" y="4109298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기대효과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9400" y="4328754"/>
            <a:ext cx="20500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증대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수익창출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49400" y="4549734"/>
            <a:ext cx="407883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소비자의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상품구매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확보와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합리적인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구매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41196" y="4990170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9400" y="5211150"/>
            <a:ext cx="12617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회원가입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로그인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9400" y="5430606"/>
            <a:ext cx="3316416" cy="4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상품등록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상품목록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상품보기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장바구니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주문하기</a:t>
            </a:r>
          </a:p>
          <a:p>
            <a:pPr marL="0" marR="0">
              <a:lnSpc>
                <a:spcPts val="1145"/>
              </a:lnSpc>
              <a:spcBef>
                <a:spcPts val="646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공지사항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자주묻는질문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41196" y="6092276"/>
            <a:ext cx="99058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49400" y="6313256"/>
            <a:ext cx="5973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PC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49400" y="6534236"/>
            <a:ext cx="240371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모바일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앱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(Android, iOS)</a:t>
            </a:r>
            <a:r>
              <a:rPr sz="1000" spc="20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예정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1196" y="6974671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개발방식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49400" y="7195652"/>
            <a:ext cx="550873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빈번하게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변경됨에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따라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시험의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단계를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반복적으로</a:t>
            </a:r>
          </a:p>
          <a:p>
            <a:pPr marL="108204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개발을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진행하는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Agile</a:t>
            </a:r>
            <a:r>
              <a:rPr sz="1000" spc="186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개발방법론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24740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40806297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93747645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58499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http://43.201.35.110:8080/Kmarket1/member/join.do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96683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개인구매회원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053004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4607"/>
                  </a:ext>
                </a:extLst>
              </a:tr>
            </a:tbl>
          </a:graphicData>
        </a:graphic>
      </p:graphicFrame>
      <p:pic>
        <p:nvPicPr>
          <p:cNvPr id="16385" name="그림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9" y="2718421"/>
            <a:ext cx="56007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89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455882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406923130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009055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5866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http://43.201.35.110:8080/Kmarket1/member/signup.do?type=1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15387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08169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240147"/>
                  </a:ext>
                </a:extLst>
              </a:tr>
            </a:tbl>
          </a:graphicData>
        </a:graphic>
      </p:graphicFrame>
      <p:pic>
        <p:nvPicPr>
          <p:cNvPr id="15361" name="그림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776142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3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04599"/>
              </p:ext>
            </p:extLst>
          </p:nvPr>
        </p:nvGraphicFramePr>
        <p:xfrm>
          <a:off x="969920" y="159600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35085367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03346330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5484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95304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39874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51100"/>
                  </a:ext>
                </a:extLst>
              </a:tr>
            </a:tbl>
          </a:graphicData>
        </a:graphic>
      </p:graphicFrame>
      <p:pic>
        <p:nvPicPr>
          <p:cNvPr id="14337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2" y="2530972"/>
            <a:ext cx="558165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1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03294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817584341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0945567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26347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http://43.201.35.110:8080/Kmarket1/member/registerSeller.do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6728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6498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40467"/>
                  </a:ext>
                </a:extLst>
              </a:tr>
            </a:tbl>
          </a:graphicData>
        </a:graphic>
      </p:graphicFrame>
      <p:pic>
        <p:nvPicPr>
          <p:cNvPr id="13313" name="그림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560118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58126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3454185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66107503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0500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69049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72564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7460"/>
                  </a:ext>
                </a:extLst>
              </a:tr>
            </a:tbl>
          </a:graphicData>
        </a:graphic>
      </p:graphicFrame>
      <p:pic>
        <p:nvPicPr>
          <p:cNvPr id="12289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6" y="2975596"/>
            <a:ext cx="55721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3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24615"/>
              </p:ext>
            </p:extLst>
          </p:nvPr>
        </p:nvGraphicFramePr>
        <p:xfrm>
          <a:off x="897912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49865545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13700468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01817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http://43.201.35.110:8080/Kmarket1/admin/product/list.do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5370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97600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77282"/>
                  </a:ext>
                </a:extLst>
              </a:tr>
            </a:tbl>
          </a:graphicData>
        </a:graphic>
      </p:graphicFrame>
      <p:pic>
        <p:nvPicPr>
          <p:cNvPr id="11265" name="그림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4" y="2841676"/>
            <a:ext cx="5581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4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17719"/>
              </p:ext>
            </p:extLst>
          </p:nvPr>
        </p:nvGraphicFramePr>
        <p:xfrm>
          <a:off x="969920" y="1740021"/>
          <a:ext cx="5689634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1186392">
                  <a:extLst>
                    <a:ext uri="{9D8B030D-6E8A-4147-A177-3AD203B41FA5}">
                      <a16:colId xmlns:a16="http://schemas.microsoft.com/office/drawing/2014/main" val="2427042535"/>
                    </a:ext>
                  </a:extLst>
                </a:gridCol>
                <a:gridCol w="4503242">
                  <a:extLst>
                    <a:ext uri="{9D8B030D-6E8A-4147-A177-3AD203B41FA5}">
                      <a16:colId xmlns:a16="http://schemas.microsoft.com/office/drawing/2014/main" val="2163470615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5234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http://43.201.35.110:8080/Kmarket1/admin/product/register.do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6879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05377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30845"/>
                  </a:ext>
                </a:extLst>
              </a:tr>
            </a:tbl>
          </a:graphicData>
        </a:graphic>
      </p:graphicFrame>
      <p:pic>
        <p:nvPicPr>
          <p:cNvPr id="10241" name="그림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4" y="2732138"/>
            <a:ext cx="5572125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1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97127"/>
              </p:ext>
            </p:extLst>
          </p:nvPr>
        </p:nvGraphicFramePr>
        <p:xfrm>
          <a:off x="969920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9841517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415490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9762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0091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자주 묻는 질문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문의하기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1:1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상담 이용안내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97654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68741"/>
                  </a:ext>
                </a:extLst>
              </a:tr>
            </a:tbl>
          </a:graphicData>
        </a:graphic>
      </p:graphicFrame>
      <p:pic>
        <p:nvPicPr>
          <p:cNvPr id="9217" name="그림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636888"/>
            <a:ext cx="55626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173431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7178616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977607306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482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http://43.201.35.110:8080/Kmarket1/cs/notice/list.do?group=notice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970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고객서비스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안전거래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위해 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 당첨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16420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09322"/>
                  </a:ext>
                </a:extLst>
              </a:tr>
            </a:tbl>
          </a:graphicData>
        </a:graphic>
      </p:graphicFrame>
      <p:pic>
        <p:nvPicPr>
          <p:cNvPr id="8193" name="그림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907780"/>
            <a:ext cx="5562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71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93079"/>
              </p:ext>
            </p:extLst>
          </p:nvPr>
        </p:nvGraphicFramePr>
        <p:xfrm>
          <a:off x="465882" y="1595354"/>
          <a:ext cx="6797674" cy="6973460"/>
        </p:xfrm>
        <a:graphic>
          <a:graphicData uri="http://schemas.openxmlformats.org/drawingml/2006/table">
            <a:tbl>
              <a:tblPr firstRow="1" firstCol="1" bandRow="1"/>
              <a:tblGrid>
                <a:gridCol w="775125">
                  <a:extLst>
                    <a:ext uri="{9D8B030D-6E8A-4147-A177-3AD203B41FA5}">
                      <a16:colId xmlns:a16="http://schemas.microsoft.com/office/drawing/2014/main" val="3629876736"/>
                    </a:ext>
                  </a:extLst>
                </a:gridCol>
                <a:gridCol w="6022549">
                  <a:extLst>
                    <a:ext uri="{9D8B030D-6E8A-4147-A177-3AD203B41FA5}">
                      <a16:colId xmlns:a16="http://schemas.microsoft.com/office/drawing/2014/main" val="352233664"/>
                    </a:ext>
                  </a:extLst>
                </a:gridCol>
              </a:tblGrid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보기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41375"/>
                  </a:ext>
                </a:extLst>
              </a:tr>
              <a:tr h="31175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http://43.201.35.110:8080/Kmarket1/cs/notice/view.do?group=notice&amp;cate=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%EA%B3%A0%EA%B0%9D%EC%84%9C%EB%B9%84%EC%8A%A4&amp;pg=1&amp;no=13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810082"/>
                  </a:ext>
                </a:extLst>
              </a:tr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 안내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628258"/>
                  </a:ext>
                </a:extLst>
              </a:tr>
              <a:tr h="632118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88081"/>
                  </a:ext>
                </a:extLst>
              </a:tr>
            </a:tbl>
          </a:graphicData>
        </a:graphic>
      </p:graphicFrame>
      <p:pic>
        <p:nvPicPr>
          <p:cNvPr id="7169" name="그림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6" y="2475289"/>
            <a:ext cx="6781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14704" y="1094994"/>
            <a:ext cx="86405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1196" y="1348953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1627201"/>
            <a:ext cx="402549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전통적인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DevOps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중앙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집중식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6164" y="1916133"/>
            <a:ext cx="533347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소규모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의사결정이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빠르게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실무를</a:t>
            </a:r>
          </a:p>
          <a:p>
            <a:pPr marL="108153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경험하기에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685544" y="3056837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50030" y="2521458"/>
              <a:ext cx="388467" cy="2133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b="1" dirty="0">
                  <a:solidFill>
                    <a:srgbClr val="FFFFFF"/>
                  </a:solidFill>
                  <a:latin typeface="MTTESP+NanumGothicBold"/>
                  <a:cs typeface="MTTESP+NanumGothicBold"/>
                </a:rPr>
                <a:t>PM</a:t>
              </a: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833626" y="3613998"/>
              <a:ext cx="8077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책임</a:t>
              </a:r>
              <a:r>
                <a:rPr sz="1000" b="1" spc="218" dirty="0">
                  <a:solidFill>
                    <a:srgbClr val="FFFFFF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153" y="5865866"/>
            <a:ext cx="5467350" cy="27432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89918" y="5537569"/>
            <a:ext cx="95400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endParaRPr lang="en-US" sz="1000" dirty="0" smtClean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563829" marR="0">
              <a:lnSpc>
                <a:spcPts val="1145"/>
              </a:lnSpc>
              <a:spcBef>
                <a:spcPts val="92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이름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77001" y="5931735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역할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46847" y="5931735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업무내용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875221" y="6189291"/>
            <a:ext cx="181079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계획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일정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관리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66920" y="6370647"/>
            <a:ext cx="509107" cy="202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28956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김동근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lang="ko-KR" altLang="en-US" sz="1000" dirty="0" err="1" smtClean="0">
                <a:solidFill>
                  <a:srgbClr val="000000"/>
                </a:solidFill>
                <a:latin typeface="LUOGFN+NanumGothic"/>
                <a:cs typeface="LUOGFN+NanumGothic"/>
              </a:rPr>
              <a:t>윤사랑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76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임민지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4829" y="6370647"/>
            <a:ext cx="1413101" cy="1419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PM(Project Manager)</a:t>
            </a:r>
          </a:p>
          <a:p>
            <a:pPr marL="0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책임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  <a:p>
            <a:pPr marL="0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75221" y="6878393"/>
            <a:ext cx="263267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프로젝트 업무 분담 및 관리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Product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cs typeface="IHPDMS+NanumGothic"/>
              </a:rPr>
              <a:t>M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54829" y="8225609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40" name="object 29"/>
          <p:cNvSpPr txBox="1"/>
          <p:nvPr/>
        </p:nvSpPr>
        <p:spPr>
          <a:xfrm>
            <a:off x="3889728" y="7649366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CS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Admin)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41" name="object 29"/>
          <p:cNvSpPr txBox="1"/>
          <p:nvPr/>
        </p:nvSpPr>
        <p:spPr>
          <a:xfrm>
            <a:off x="3892612" y="8246859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Admin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Product)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26791"/>
              </p:ext>
            </p:extLst>
          </p:nvPr>
        </p:nvGraphicFramePr>
        <p:xfrm>
          <a:off x="825894" y="1740177"/>
          <a:ext cx="6121454" cy="7076622"/>
        </p:xfrm>
        <a:graphic>
          <a:graphicData uri="http://schemas.openxmlformats.org/drawingml/2006/table">
            <a:tbl>
              <a:tblPr firstRow="1" firstCol="1" bandRow="1"/>
              <a:tblGrid>
                <a:gridCol w="673033">
                  <a:extLst>
                    <a:ext uri="{9D8B030D-6E8A-4147-A177-3AD203B41FA5}">
                      <a16:colId xmlns:a16="http://schemas.microsoft.com/office/drawing/2014/main" val="3717751565"/>
                    </a:ext>
                  </a:extLst>
                </a:gridCol>
                <a:gridCol w="5448421">
                  <a:extLst>
                    <a:ext uri="{9D8B030D-6E8A-4147-A177-3AD203B41FA5}">
                      <a16:colId xmlns:a16="http://schemas.microsoft.com/office/drawing/2014/main" val="708671665"/>
                    </a:ext>
                  </a:extLst>
                </a:gridCol>
              </a:tblGrid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목록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69377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http://43.201.35.110:8080/Kmarket1/cs/faq/list.do?group=faq&amp;cate=%ED%9A%8C%EC%9B%90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288912"/>
                  </a:ext>
                </a:extLst>
              </a:tr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013909"/>
                  </a:ext>
                </a:extLst>
              </a:tr>
              <a:tr h="6424350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29903"/>
                  </a:ext>
                </a:extLst>
              </a:tr>
            </a:tbl>
          </a:graphicData>
        </a:graphic>
      </p:graphicFrame>
      <p:pic>
        <p:nvPicPr>
          <p:cNvPr id="6145" name="그림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3" y="2668638"/>
            <a:ext cx="61055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4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19506"/>
              </p:ext>
            </p:extLst>
          </p:nvPr>
        </p:nvGraphicFramePr>
        <p:xfrm>
          <a:off x="465882" y="1740055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910831421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651470685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473146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http://43.201.35.110:8080/Kmarket1/cs/faq/view.do?group=faq&amp;cate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%ED%9A%8C%EC%9B%90&amp;cate2=%ED%83%88%ED%87%B4&amp;no=73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84978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2268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61669"/>
                  </a:ext>
                </a:extLst>
              </a:tr>
            </a:tbl>
          </a:graphicData>
        </a:graphic>
      </p:graphicFrame>
      <p:pic>
        <p:nvPicPr>
          <p:cNvPr id="5121" name="그림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1" y="2786112"/>
            <a:ext cx="67722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8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64653"/>
              </p:ext>
            </p:extLst>
          </p:nvPr>
        </p:nvGraphicFramePr>
        <p:xfrm>
          <a:off x="321537" y="1740626"/>
          <a:ext cx="6797675" cy="6891572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180156025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1080611296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목록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73972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http://43.201.35.110:8080/Kmarket1/cs/qna/list.do?group=qna&amp;cate=%ED%9A%8C%EC%9B%90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85870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9752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3985"/>
                  </a:ext>
                </a:extLst>
              </a:tr>
            </a:tbl>
          </a:graphicData>
        </a:graphic>
      </p:graphicFrame>
      <p:pic>
        <p:nvPicPr>
          <p:cNvPr id="4097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2867074"/>
            <a:ext cx="6671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4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12554"/>
              </p:ext>
            </p:extLst>
          </p:nvPr>
        </p:nvGraphicFramePr>
        <p:xfrm>
          <a:off x="320143" y="1884071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785080">
                  <a:extLst>
                    <a:ext uri="{9D8B030D-6E8A-4147-A177-3AD203B41FA5}">
                      <a16:colId xmlns:a16="http://schemas.microsoft.com/office/drawing/2014/main" val="896564697"/>
                    </a:ext>
                  </a:extLst>
                </a:gridCol>
                <a:gridCol w="6012595">
                  <a:extLst>
                    <a:ext uri="{9D8B030D-6E8A-4147-A177-3AD203B41FA5}">
                      <a16:colId xmlns:a16="http://schemas.microsoft.com/office/drawing/2014/main" val="93802594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19594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http://43.201.35.110:8080/Kmarket1/cs/qna/view.do?group=qna&amp;cate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=%ED%9A%8C%EC%9B%90&amp;pg=1&amp;no=2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41065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6781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151214"/>
                  </a:ext>
                </a:extLst>
              </a:tr>
            </a:tbl>
          </a:graphicData>
        </a:graphic>
      </p:graphicFrame>
      <p:pic>
        <p:nvPicPr>
          <p:cNvPr id="24577" name="그림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8" y="3042332"/>
            <a:ext cx="6708423" cy="47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3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64145"/>
              </p:ext>
            </p:extLst>
          </p:nvPr>
        </p:nvGraphicFramePr>
        <p:xfrm>
          <a:off x="465882" y="1812063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1218175952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421906999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쓰기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6628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http://43.201.35.110:8080/Kmarket1/cs/qna/write.do?group=qna&amp;cate=%ED%9A%8C%EC%9B%90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02223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26093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76344"/>
                  </a:ext>
                </a:extLst>
              </a:tr>
            </a:tbl>
          </a:graphicData>
        </a:graphic>
      </p:graphicFrame>
      <p:pic>
        <p:nvPicPr>
          <p:cNvPr id="23553" name="그림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0" y="3252118"/>
            <a:ext cx="667581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2539" y="2832100"/>
            <a:ext cx="4562855" cy="2474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1688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6164" y="1310853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6164" y="1531833"/>
            <a:ext cx="5592551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153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요청을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받아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동적인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WAS(Web Application Server)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실행</a:t>
            </a:r>
          </a:p>
          <a:p>
            <a:pPr marL="108153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WAR(Web Archive)</a:t>
            </a:r>
            <a:r>
              <a:rPr sz="1000" spc="19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파일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2193249"/>
            <a:ext cx="5051582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개발과정에서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모듈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사이의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인터페이스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컴포넌트간의</a:t>
            </a:r>
            <a:r>
              <a:rPr sz="1000" spc="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인수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최종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베타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870454"/>
            <a:ext cx="5464505" cy="660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158033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3485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063774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PMS(Project Management System)</a:t>
            </a:r>
            <a:r>
              <a:rPr sz="1000" spc="21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(IT governance)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파트별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팀장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회사</a:t>
            </a:r>
            <a:r>
              <a:rPr sz="10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임원들로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별도의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품질관리조직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2231349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2452329"/>
            <a:ext cx="5153690" cy="403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대하여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강구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60830" y="2947629"/>
            <a:ext cx="9266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59172" y="2947629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20035" y="3319866"/>
            <a:ext cx="390666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구축에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사용되는</a:t>
            </a:r>
            <a:r>
              <a:rPr sz="10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기초기술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제공</a:t>
            </a:r>
            <a:r>
              <a:rPr sz="100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53032" y="3525606"/>
            <a:ext cx="1165798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  <a:p>
            <a:pPr marL="0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담당자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공동참여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91663" y="3510366"/>
            <a:ext cx="258651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익숙하도록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운영자의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참여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20035" y="3731345"/>
            <a:ext cx="3906408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전반적인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업무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  <a:r>
              <a:rPr sz="1000" spc="2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사업관리를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처리결과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진행사항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20035" y="4455246"/>
            <a:ext cx="390667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무상유지보수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50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spc="11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253032" y="4645746"/>
            <a:ext cx="15239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91663" y="4645746"/>
            <a:ext cx="383500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),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문서에</a:t>
            </a:r>
            <a:r>
              <a:rPr sz="1000" spc="7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7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</a:t>
            </a:r>
            <a:r>
              <a:rPr sz="1000" spc="7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자료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  <a:r>
              <a:rPr sz="1000" spc="7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다양한</a:t>
            </a:r>
            <a:r>
              <a:rPr sz="1000" spc="7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방법으로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91663" y="4834722"/>
            <a:ext cx="116584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20035" y="5493090"/>
            <a:ext cx="375122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단계별로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기본기술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20035" y="5714324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운영자를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대상으로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교육을</a:t>
            </a:r>
            <a:r>
              <a:rPr sz="1000" spc="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실시함으로써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관리에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20035" y="6124280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사업을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통하여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축적된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시스템의</a:t>
            </a:r>
            <a:r>
              <a:rPr sz="10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보완사항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습득한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함께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20035" y="6535760"/>
            <a:ext cx="3905153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추진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기간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관리자가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필요로</a:t>
            </a:r>
            <a:r>
              <a:rPr sz="1000" spc="5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하는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지속적으로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253032" y="6630248"/>
            <a:ext cx="9265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20035" y="6945716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특히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용역사에서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마련한</a:t>
            </a:r>
            <a:r>
              <a:rPr sz="1000" spc="5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계획을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집중적인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20035" y="7355671"/>
            <a:ext cx="2619999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제안된</a:t>
            </a:r>
            <a:r>
              <a:rPr sz="1000" spc="9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시스템에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9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9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발전방향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전달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438521" y="7355671"/>
            <a:ext cx="27130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08269" y="7355671"/>
            <a:ext cx="10183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신제품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정보를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820035" y="7767152"/>
            <a:ext cx="321440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완료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전까지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820035" y="8538677"/>
            <a:ext cx="3214400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프로젝트에서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기관에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인계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이미지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원본파일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53032" y="8759657"/>
            <a:ext cx="146437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820035" y="8980637"/>
            <a:ext cx="17099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519934"/>
            <a:ext cx="5464505" cy="6609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52698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4317" y="1310853"/>
            <a:ext cx="312461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작성과</a:t>
            </a:r>
            <a:r>
              <a:rPr sz="10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31833"/>
            <a:ext cx="5153690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프로젝트팀과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프로젝트의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향상을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고도화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1941789"/>
            <a:ext cx="5490500" cy="5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안정적인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위하여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하자보수체계를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확립하고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발생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신속한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대응이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이루어지도록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운영방안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장애에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응급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대책을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9617" y="2598633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5622" y="2598633"/>
            <a:ext cx="131871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83330" y="3217758"/>
            <a:ext cx="8670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고객지원창구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3605" y="3251323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문제발생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50742" y="3584066"/>
            <a:ext cx="1082801" cy="509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접수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대응</a:t>
            </a:r>
          </a:p>
          <a:p>
            <a:pPr marL="0" marR="0">
              <a:lnSpc>
                <a:spcPts val="1034"/>
              </a:lnSpc>
              <a:spcBef>
                <a:spcPts val="35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문제점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해결책</a:t>
            </a:r>
          </a:p>
          <a:p>
            <a:pPr marL="71627" marR="0">
              <a:lnSpc>
                <a:spcPts val="1034"/>
              </a:lnSpc>
              <a:spcBef>
                <a:spcPts val="29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4982" y="4582406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61054" y="4728042"/>
            <a:ext cx="688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임시</a:t>
            </a:r>
            <a:r>
              <a:rPr sz="1000" b="1" spc="2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조치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19778" y="5099042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92801" y="5343738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검토자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76877" y="5387078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04666" y="5577164"/>
            <a:ext cx="80775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시스템</a:t>
            </a:r>
            <a:r>
              <a:rPr sz="100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이상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71236" y="5754497"/>
            <a:ext cx="921562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설계서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42054" y="6658349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84273" y="6772017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처리완료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74869" y="6765921"/>
            <a:ext cx="658368" cy="424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유지보수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범위초과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56129" y="7864213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70880" y="7986989"/>
            <a:ext cx="74814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운영관리자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033395" y="8148570"/>
            <a:ext cx="1056131" cy="42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On-Call</a:t>
            </a:r>
            <a:r>
              <a:rPr sz="1000" b="1" spc="15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대기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유지보수</a:t>
            </a:r>
            <a:r>
              <a:rPr sz="1000" b="1" spc="2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69713" y="8399017"/>
            <a:ext cx="976502" cy="169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재검토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승인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704" y="1094994"/>
            <a:ext cx="6492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5240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2522" y="1760433"/>
            <a:ext cx="9860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1979889"/>
            <a:ext cx="5524022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솔루션에</a:t>
            </a:r>
            <a:r>
              <a:rPr sz="10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비해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쇼핑몰이</a:t>
            </a:r>
            <a:r>
              <a:rPr sz="1000" spc="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될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것이며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7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25924"/>
              </p:ext>
            </p:extLst>
          </p:nvPr>
        </p:nvGraphicFramePr>
        <p:xfrm>
          <a:off x="914704" y="3036094"/>
          <a:ext cx="5725160" cy="5976000"/>
        </p:xfrm>
        <a:graphic>
          <a:graphicData uri="http://schemas.openxmlformats.org/drawingml/2006/table">
            <a:tbl>
              <a:tblPr firstRow="1" firstCol="1" bandRow="1"/>
              <a:tblGrid>
                <a:gridCol w="1437005">
                  <a:extLst>
                    <a:ext uri="{9D8B030D-6E8A-4147-A177-3AD203B41FA5}">
                      <a16:colId xmlns:a16="http://schemas.microsoft.com/office/drawing/2014/main" val="2635333013"/>
                    </a:ext>
                  </a:extLst>
                </a:gridCol>
                <a:gridCol w="4288155">
                  <a:extLst>
                    <a:ext uri="{9D8B030D-6E8A-4147-A177-3AD203B41FA5}">
                      <a16:colId xmlns:a16="http://schemas.microsoft.com/office/drawing/2014/main" val="382325119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구성원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소감 및 향후 계획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808178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김철학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지금까지 교육훈련의 모든 능력 단위를 종합적으로 실습할 수 있는 팀 프로젝트를 통해 개인의 개발 역량을 더욱 향상 시키고 협업에 대한 이해와 수업 과정에 배운 기술 스택에 보다 깊은 이해를 할 수 있는 시간 이었음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추가적인 기능 개발과 부단한 학습을 통해 보다 더 고도화된 솔루션을 위해 지속적인 개발을 수행해야 함과 동시에 최신 프레임워크 통한 효율적이고 생산적인 개발환경을 위해 적극적인 도입 검토가 필요함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3572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김동근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팀프로젝트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통해 배운 내용들을 십분 활용하고 복습할 수 있어 재미를 느끼고 개발 역량을 더욱 향상시킬 수 있었고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프로젝트 뿐만 아니라 나 자신에 대한 이해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나에게 부족한 것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내가 해야할 것들에 대해 더 생각해볼 수 있는 시간이었습니다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책임 개발자로서의 책임과 업무에 대해서 경험해본 것 또한 좋은 경험이었습니다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이를 바탕으로 더 효율적인 업무 분배와 협업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개발을 위해 설계 및 계획에 더 많은 시간을 투자하고 꾸준한 자기개발을 해나가겠습니다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041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윤사랑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팀프로젝트를 경험하면서 새로운 기술을 단순히 배우는 것에 그치지 않고</a:t>
                      </a:r>
                      <a:r>
                        <a:rPr lang="ko-KR" altLang="en-US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그동안 학습했던 것들을 활용하며 다시 한번 복습하고 어떻게 응용해야 하는 지 알게 되었고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추가적인 지식들을 습득하면서 내게 부족했던 부분들을 보충할 수 있었으며 한단계 더 발전할 수 있었다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 팀원들과의 협업을 통해 취약했던 부분들을 함께 보완하고 어떤 방식으로 소통해야 하는지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소통의 중요성을 알게 되는 계기가 되었다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93626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임민지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이때까지 학습한 것을 가지고 처음 한 팀 프로젝트를 통해 개개인의 역량에 맞춰 함께 도와가며 하나의 프로젝트를 완성하게 되어서 뜻 깊은 시간이었다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프로젝트를 하면서 내가 부족한 부분이 무엇인지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또 보완해야 할 부분이 무엇인지 이해하게 되었다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팀원들 덕분에 프로젝트 하는 동안 많이 배웠고 좋았다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앞으로도 지속해서 공부하며 개발에 대한 이해를 높이며 발전해 나가야겠다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936222"/>
                  </a:ext>
                </a:extLst>
              </a:tr>
            </a:tbl>
          </a:graphicData>
        </a:graphic>
      </p:graphicFrame>
      <p:sp>
        <p:nvSpPr>
          <p:cNvPr id="21" name="object 4"/>
          <p:cNvSpPr txBox="1"/>
          <p:nvPr/>
        </p:nvSpPr>
        <p:spPr>
          <a:xfrm>
            <a:off x="1029673" y="2720147"/>
            <a:ext cx="182764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2) </a:t>
            </a: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소감 및 향후 계획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7254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참고자료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4004162" cy="150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LM2001020229_19v5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소프트웨어개발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활용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LM2001020201_19v4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확인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LM2001020219_19v5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LM2001020221_19v5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LM2001020214_19v5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LM2001020227_19v5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50"/>
              </a:lnSpc>
              <a:spcBef>
                <a:spcPts val="5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</a:t>
            </a:r>
            <a:r>
              <a:rPr sz="1000" u="sng" dirty="0">
                <a:solidFill>
                  <a:srgbClr val="0563C1"/>
                </a:solidFill>
                <a:latin typeface="LUOGFN+NanumGothic"/>
                <a:cs typeface="LUOGFN+Nanum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https://ncs.go.kr/index.do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4704" y="1094994"/>
            <a:ext cx="193847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1375827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140837" y="1739950"/>
            <a:ext cx="5486400" cy="7086600"/>
            <a:chOff x="1140837" y="1532518"/>
            <a:chExt cx="5486400" cy="708660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837" y="1532518"/>
              <a:ext cx="5486400" cy="7086600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327658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유형</a:t>
              </a: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048510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구분</a:t>
              </a: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14978" y="1624797"/>
              <a:ext cx="628009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개발환경</a:t>
              </a: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952365" y="1624797"/>
              <a:ext cx="1340268" cy="7309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3107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서비스</a:t>
              </a:r>
              <a:r>
                <a:rPr sz="1000" b="1" spc="232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환경</a:t>
              </a:r>
            </a:p>
            <a:p>
              <a:pPr marL="0" marR="0">
                <a:lnSpc>
                  <a:spcPts val="1145"/>
                </a:lnSpc>
                <a:spcBef>
                  <a:spcPts val="12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AWS EC2</a:t>
              </a:r>
              <a:r>
                <a:rPr sz="1000" spc="-14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Kernel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5.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117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781810" y="1920453"/>
              <a:ext cx="32088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OS</a:t>
              </a: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692019" y="1920453"/>
              <a:ext cx="80512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Window10</a:t>
              </a: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81810" y="2214584"/>
              <a:ext cx="628302" cy="4776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Browser</a:t>
              </a:r>
            </a:p>
            <a:p>
              <a:pPr marL="0" marR="0">
                <a:lnSpc>
                  <a:spcPts val="1145"/>
                </a:lnSpc>
                <a:spcBef>
                  <a:spcPts val="122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WAS</a:t>
              </a: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2019" y="2214584"/>
              <a:ext cx="1698186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Chrome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108.0.5359.125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692019" y="2508717"/>
              <a:ext cx="1399485" cy="4231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812291" marR="0">
                <a:lnSpc>
                  <a:spcPts val="1145"/>
                </a:lnSpc>
                <a:spcBef>
                  <a:spcPts val="1088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 11</a:t>
              </a: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952365" y="2508717"/>
              <a:ext cx="1390785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692019" y="3005541"/>
              <a:ext cx="512396" cy="9931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Server</a:t>
              </a:r>
            </a:p>
            <a:p>
              <a:pPr marL="0" marR="0">
                <a:lnSpc>
                  <a:spcPts val="1145"/>
                </a:lnSpc>
                <a:spcBef>
                  <a:spcPts val="5279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Client</a:t>
              </a: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04310" y="3005541"/>
              <a:ext cx="759454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Servlet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4.0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04310" y="3226520"/>
              <a:ext cx="555238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JSP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781810" y="3466170"/>
              <a:ext cx="72831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Language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504310" y="3484458"/>
              <a:ext cx="574756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HTML5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952365" y="3466170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504310" y="3703914"/>
              <a:ext cx="45193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CSS3</a:t>
              </a: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504310" y="3924894"/>
              <a:ext cx="1038972" cy="4045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JavaScript(ES6)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jQuery</a:t>
              </a:r>
              <a:r>
                <a:rPr sz="1000" spc="15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3.1</a:t>
              </a: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692019" y="4526874"/>
              <a:ext cx="1269009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activation-1.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.jar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cos-05Nov2002.jar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gson-2.9.1.jar</a:t>
              </a: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1347469" y="5165430"/>
              <a:ext cx="35149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SW</a:t>
              </a: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692019" y="5188290"/>
              <a:ext cx="1499278" cy="6242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javax.mail-1.6.2.jar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javax.mail-api-1.6.2.jar</a:t>
              </a:r>
            </a:p>
            <a:p>
              <a:pPr marL="0" marR="0">
                <a:lnSpc>
                  <a:spcPts val="1145"/>
                </a:lnSpc>
                <a:spcBef>
                  <a:spcPts val="596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jstl-1.2.jar</a:t>
              </a: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781810" y="5518998"/>
              <a:ext cx="5403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Library</a:t>
              </a: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952365" y="5518998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692019" y="5849960"/>
              <a:ext cx="2023735" cy="8449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logback-classic-1.4.4.jar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logback-core-1.4.4.jar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mysql-connector-java-8.0.29.jar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slf4j-api-2.0.3.jar</a:t>
              </a: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781810" y="6941143"/>
              <a:ext cx="512522" cy="108158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DBMS</a:t>
              </a:r>
            </a:p>
            <a:p>
              <a:pPr marL="0" marR="0">
                <a:lnSpc>
                  <a:spcPts val="1145"/>
                </a:lnSpc>
                <a:spcBef>
                  <a:spcPts val="5975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Tool</a:t>
              </a: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2692019" y="6941143"/>
              <a:ext cx="79158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8.0</a:t>
              </a: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952365" y="6941143"/>
              <a:ext cx="107910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MariaDB 5.5.68</a:t>
              </a: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692019" y="7398344"/>
              <a:ext cx="1698186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Eclipse</a:t>
              </a:r>
              <a:r>
                <a:rPr sz="1000" spc="-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IDE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2022-06(4.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24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)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Workbench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8.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597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HeidSQL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1.0.6537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952365" y="7839161"/>
              <a:ext cx="38375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692019" y="8060141"/>
              <a:ext cx="648202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Git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37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692019" y="8279596"/>
              <a:ext cx="5597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Github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1196" y="1091397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9400" y="1310853"/>
            <a:ext cx="552854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요구사항들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상충되는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해결하고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범위를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어떻게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7604" y="1501353"/>
            <a:ext cx="104697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작용하는지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3969" y="1699240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8748" y="1699240"/>
            <a:ext cx="1352146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0" dirty="0">
                <a:solidFill>
                  <a:srgbClr val="FFFFFF"/>
                </a:solidFill>
                <a:latin typeface="Dotum"/>
                <a:cs typeface="Dotum"/>
              </a:rPr>
              <a:t>요구사항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정의서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9400" y="1722333"/>
            <a:ext cx="34235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정제하여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도출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3969" y="1850116"/>
            <a:ext cx="1746884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800" spc="40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Github</a:t>
            </a:r>
            <a:r>
              <a:rPr sz="800" spc="1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작업일정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칸반보드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9400" y="1941789"/>
            <a:ext cx="14598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20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93969" y="2002516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38748" y="2002516"/>
            <a:ext cx="853821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06865"/>
              </p:ext>
            </p:extLst>
          </p:nvPr>
        </p:nvGraphicFramePr>
        <p:xfrm>
          <a:off x="765715" y="2435496"/>
          <a:ext cx="5912228" cy="6120686"/>
        </p:xfrm>
        <a:graphic>
          <a:graphicData uri="http://schemas.openxmlformats.org/drawingml/2006/table">
            <a:tbl>
              <a:tblPr/>
              <a:tblGrid>
                <a:gridCol w="334973">
                  <a:extLst>
                    <a:ext uri="{9D8B030D-6E8A-4147-A177-3AD203B41FA5}">
                      <a16:colId xmlns:a16="http://schemas.microsoft.com/office/drawing/2014/main" val="3807390978"/>
                    </a:ext>
                  </a:extLst>
                </a:gridCol>
                <a:gridCol w="721762">
                  <a:extLst>
                    <a:ext uri="{9D8B030D-6E8A-4147-A177-3AD203B41FA5}">
                      <a16:colId xmlns:a16="http://schemas.microsoft.com/office/drawing/2014/main" val="212413187"/>
                    </a:ext>
                  </a:extLst>
                </a:gridCol>
                <a:gridCol w="3175175">
                  <a:extLst>
                    <a:ext uri="{9D8B030D-6E8A-4147-A177-3AD203B41FA5}">
                      <a16:colId xmlns:a16="http://schemas.microsoft.com/office/drawing/2014/main" val="839293947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488318632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1004771825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955013575"/>
                    </a:ext>
                  </a:extLst>
                </a:gridCol>
              </a:tblGrid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수용여부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976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0757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6330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2583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8220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253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4206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11593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8322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29969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297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781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X-Large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19277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012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5325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26388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83891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746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39859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64267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79699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5984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954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228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1156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질문보기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27718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31220"/>
              </p:ext>
            </p:extLst>
          </p:nvPr>
        </p:nvGraphicFramePr>
        <p:xfrm>
          <a:off x="465882" y="1811958"/>
          <a:ext cx="6424760" cy="7628724"/>
        </p:xfrm>
        <a:graphic>
          <a:graphicData uri="http://schemas.openxmlformats.org/drawingml/2006/table">
            <a:tbl>
              <a:tblPr/>
              <a:tblGrid>
                <a:gridCol w="497223">
                  <a:extLst>
                    <a:ext uri="{9D8B030D-6E8A-4147-A177-3AD203B41FA5}">
                      <a16:colId xmlns:a16="http://schemas.microsoft.com/office/drawing/2014/main" val="3188063661"/>
                    </a:ext>
                  </a:extLst>
                </a:gridCol>
                <a:gridCol w="2136216">
                  <a:extLst>
                    <a:ext uri="{9D8B030D-6E8A-4147-A177-3AD203B41FA5}">
                      <a16:colId xmlns:a16="http://schemas.microsoft.com/office/drawing/2014/main" val="4192447673"/>
                    </a:ext>
                  </a:extLst>
                </a:gridCol>
                <a:gridCol w="738928">
                  <a:extLst>
                    <a:ext uri="{9D8B030D-6E8A-4147-A177-3AD203B41FA5}">
                      <a16:colId xmlns:a16="http://schemas.microsoft.com/office/drawing/2014/main" val="708007425"/>
                    </a:ext>
                  </a:extLst>
                </a:gridCol>
                <a:gridCol w="656057">
                  <a:extLst>
                    <a:ext uri="{9D8B030D-6E8A-4147-A177-3AD203B41FA5}">
                      <a16:colId xmlns:a16="http://schemas.microsoft.com/office/drawing/2014/main" val="907727757"/>
                    </a:ext>
                  </a:extLst>
                </a:gridCol>
                <a:gridCol w="683681">
                  <a:extLst>
                    <a:ext uri="{9D8B030D-6E8A-4147-A177-3AD203B41FA5}">
                      <a16:colId xmlns:a16="http://schemas.microsoft.com/office/drawing/2014/main" val="1225337792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3325180508"/>
                    </a:ext>
                  </a:extLst>
                </a:gridCol>
                <a:gridCol w="1049692">
                  <a:extLst>
                    <a:ext uri="{9D8B030D-6E8A-4147-A177-3AD203B41FA5}">
                      <a16:colId xmlns:a16="http://schemas.microsoft.com/office/drawing/2014/main" val="172549150"/>
                    </a:ext>
                  </a:extLst>
                </a:gridCol>
              </a:tblGrid>
              <a:tr h="211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9717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기획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7952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8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6163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4442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DB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ERD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24140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설계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스토리보드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27857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8405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524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2371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5781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6363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743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2631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9447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39575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2670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5963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267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29398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21949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494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17235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8091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9627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29189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320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1026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1471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기능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20818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320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수정기능구현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30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보기기능구현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0367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등록기능구현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5446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5674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답변기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412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85609"/>
              </p:ext>
            </p:extLst>
          </p:nvPr>
        </p:nvGraphicFramePr>
        <p:xfrm>
          <a:off x="576238" y="1811958"/>
          <a:ext cx="6336704" cy="3092104"/>
        </p:xfrm>
        <a:graphic>
          <a:graphicData uri="http://schemas.openxmlformats.org/drawingml/2006/table">
            <a:tbl>
              <a:tblPr/>
              <a:tblGrid>
                <a:gridCol w="490408">
                  <a:extLst>
                    <a:ext uri="{9D8B030D-6E8A-4147-A177-3AD203B41FA5}">
                      <a16:colId xmlns:a16="http://schemas.microsoft.com/office/drawing/2014/main" val="1428841638"/>
                    </a:ext>
                  </a:extLst>
                </a:gridCol>
                <a:gridCol w="2106938">
                  <a:extLst>
                    <a:ext uri="{9D8B030D-6E8A-4147-A177-3AD203B41FA5}">
                      <a16:colId xmlns:a16="http://schemas.microsoft.com/office/drawing/2014/main" val="4215368625"/>
                    </a:ext>
                  </a:extLst>
                </a:gridCol>
                <a:gridCol w="728801">
                  <a:extLst>
                    <a:ext uri="{9D8B030D-6E8A-4147-A177-3AD203B41FA5}">
                      <a16:colId xmlns:a16="http://schemas.microsoft.com/office/drawing/2014/main" val="2528775936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521444497"/>
                    </a:ext>
                  </a:extLst>
                </a:gridCol>
                <a:gridCol w="674310">
                  <a:extLst>
                    <a:ext uri="{9D8B030D-6E8A-4147-A177-3AD203B41FA5}">
                      <a16:colId xmlns:a16="http://schemas.microsoft.com/office/drawing/2014/main" val="745489469"/>
                    </a:ext>
                  </a:extLst>
                </a:gridCol>
                <a:gridCol w="653877">
                  <a:extLst>
                    <a:ext uri="{9D8B030D-6E8A-4147-A177-3AD203B41FA5}">
                      <a16:colId xmlns:a16="http://schemas.microsoft.com/office/drawing/2014/main" val="2204711888"/>
                    </a:ext>
                  </a:extLst>
                </a:gridCol>
                <a:gridCol w="1035305">
                  <a:extLst>
                    <a:ext uri="{9D8B030D-6E8A-4147-A177-3AD203B41FA5}">
                      <a16:colId xmlns:a16="http://schemas.microsoft.com/office/drawing/2014/main" val="3336018565"/>
                    </a:ext>
                  </a:extLst>
                </a:gridCol>
              </a:tblGrid>
              <a:tr h="17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7711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5539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87352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408340"/>
                  </a:ext>
                </a:extLst>
              </a:tr>
              <a:tr h="1694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질문목록기능구현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387734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2593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16238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쓰기목록기능구현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3639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638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35307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altLang="ko-KR" sz="7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875224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altLang="ko-KR" sz="7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49141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altLang="ko-KR" sz="7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76471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9116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5677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0453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65998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완료보고서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705191"/>
                  </a:ext>
                </a:extLst>
              </a:tr>
            </a:tbl>
          </a:graphicData>
        </a:graphic>
      </p:graphicFrame>
      <p:sp>
        <p:nvSpPr>
          <p:cNvPr id="19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0891" y="1099017"/>
            <a:ext cx="160217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76528"/>
              </p:ext>
            </p:extLst>
          </p:nvPr>
        </p:nvGraphicFramePr>
        <p:xfrm>
          <a:off x="393874" y="1523926"/>
          <a:ext cx="6797674" cy="7781558"/>
        </p:xfrm>
        <a:graphic>
          <a:graphicData uri="http://schemas.openxmlformats.org/drawingml/2006/table">
            <a:tbl>
              <a:tblPr/>
              <a:tblGrid>
                <a:gridCol w="374853">
                  <a:extLst>
                    <a:ext uri="{9D8B030D-6E8A-4147-A177-3AD203B41FA5}">
                      <a16:colId xmlns:a16="http://schemas.microsoft.com/office/drawing/2014/main" val="3291424557"/>
                    </a:ext>
                  </a:extLst>
                </a:gridCol>
                <a:gridCol w="1603538">
                  <a:extLst>
                    <a:ext uri="{9D8B030D-6E8A-4147-A177-3AD203B41FA5}">
                      <a16:colId xmlns:a16="http://schemas.microsoft.com/office/drawing/2014/main" val="3988570694"/>
                    </a:ext>
                  </a:extLst>
                </a:gridCol>
                <a:gridCol w="555338">
                  <a:extLst>
                    <a:ext uri="{9D8B030D-6E8A-4147-A177-3AD203B41FA5}">
                      <a16:colId xmlns:a16="http://schemas.microsoft.com/office/drawing/2014/main" val="180956233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500929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6210577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101225433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07366465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456314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4742684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24725341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5391957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9138179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6956433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62839637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072647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697773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3991236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404197699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98060905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84824958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2740638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36726428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125642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54201105"/>
                    </a:ext>
                  </a:extLst>
                </a:gridCol>
              </a:tblGrid>
              <a:tr h="14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0269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6272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38251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371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4699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685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00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1981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8990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644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271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1087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3835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96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340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로그인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531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구분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808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약관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7808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일반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7189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판매자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86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0567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보기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868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0124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158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993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445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상품현황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88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상품등록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115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823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4658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1966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수정기능구현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4057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0363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등록기능구현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848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655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답변기능구현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0292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175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58489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027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625192"/>
                  </a:ext>
                </a:extLst>
              </a:tr>
              <a:tr h="17801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3360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문의하기쓰기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56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4819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981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8123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5694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8498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6206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3791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52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5986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1787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5362</Words>
  <Application>Microsoft Office PowerPoint</Application>
  <PresentationFormat>사용자 지정</PresentationFormat>
  <Paragraphs>3942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EFWDSD+NanumGothicBold</vt:lpstr>
      <vt:lpstr>Dotum</vt:lpstr>
      <vt:lpstr>맑은 고딕</vt:lpstr>
      <vt:lpstr>MTTESP+NanumGothicBold</vt:lpstr>
      <vt:lpstr>IHPDMS+NanumGothic</vt:lpstr>
      <vt:lpstr>맑은 고딕</vt:lpstr>
      <vt:lpstr>Calibri</vt:lpstr>
      <vt:lpstr>Times New Roman</vt:lpstr>
      <vt:lpstr>LUOGFN+NanumGothic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77</cp:revision>
  <dcterms:modified xsi:type="dcterms:W3CDTF">2022-12-29T03:55:54Z</dcterms:modified>
</cp:coreProperties>
</file>